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72" r:id="rId3"/>
    <p:sldId id="271" r:id="rId4"/>
    <p:sldId id="258" r:id="rId5"/>
    <p:sldId id="257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880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FDE8A1-36D4-48AE-AD7F-82BC17136E02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24E72-1CF7-4BDA-AB6B-A23438E60A2E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2159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=DR-8ZRCHCXI&amp;list=PLSvhzNM-r5iTrT2hyyHzUpj79Aw1aXbvL&amp;index=2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24E72-1CF7-4BDA-AB6B-A23438E60A2E}" type="slidenum">
              <a:rPr lang="en-CA" smtClean="0"/>
              <a:t>3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1565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Watch the first part</a:t>
            </a:r>
            <a:r>
              <a:rPr lang="en-US" baseline="0" dirty="0" smtClean="0"/>
              <a:t> of the video, not all </a:t>
            </a:r>
            <a:r>
              <a:rPr lang="en-US" baseline="0" smtClean="0"/>
              <a:t>of it…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24E72-1CF7-4BDA-AB6B-A23438E60A2E}" type="slidenum">
              <a:rPr lang="en-CA" smtClean="0"/>
              <a:t>12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4972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5FD3B34-4CAA-4BFE-9287-1134B05D5B29}" type="datetimeFigureOut">
              <a:rPr lang="en-CA" smtClean="0"/>
              <a:t>16-10-27</a:t>
            </a:fld>
            <a:endParaRPr lang="en-CA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CA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1420418-76A2-46AC-9227-37B34F49290E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MwMkBET_5I" TargetMode="External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.wmf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youtube.com/watch?v=DR-8ZRCHCXI&amp;list=PLSvhzNM-r5iTrT2hyyHzUpj79Aw1aXbvL&amp;index=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4800" dirty="0" smtClean="0"/>
              <a:t>Partial Refraction and Total Internal Reflection</a:t>
            </a:r>
            <a:endParaRPr lang="en-CA" sz="4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6264696" cy="4662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062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624" y="1524000"/>
            <a:ext cx="3905584" cy="4663440"/>
          </a:xfrm>
        </p:spPr>
        <p:txBody>
          <a:bodyPr>
            <a:normAutofit lnSpcReduction="10000"/>
          </a:bodyPr>
          <a:lstStyle/>
          <a:p>
            <a:r>
              <a:rPr lang="en-CA" dirty="0"/>
              <a:t>The critical angle between glass and air is less than </a:t>
            </a:r>
            <a:r>
              <a:rPr lang="en-CA" dirty="0" smtClean="0"/>
              <a:t>45. </a:t>
            </a:r>
          </a:p>
          <a:p>
            <a:r>
              <a:rPr lang="en-CA" dirty="0"/>
              <a:t>The prisms shown </a:t>
            </a:r>
            <a:r>
              <a:rPr lang="en-CA" dirty="0" smtClean="0"/>
              <a:t>change </a:t>
            </a:r>
            <a:r>
              <a:rPr lang="en-CA" dirty="0"/>
              <a:t>the direction of the incoming ray of </a:t>
            </a:r>
            <a:r>
              <a:rPr lang="en-CA" dirty="0" smtClean="0"/>
              <a:t>light</a:t>
            </a:r>
          </a:p>
          <a:p>
            <a:pPr lvl="1"/>
            <a:r>
              <a:rPr lang="en-CA" dirty="0" smtClean="0"/>
              <a:t>A: 90 degrees</a:t>
            </a:r>
          </a:p>
          <a:p>
            <a:pPr lvl="1"/>
            <a:r>
              <a:rPr lang="en-CA" dirty="0" smtClean="0"/>
              <a:t>B: 180 degrees</a:t>
            </a:r>
          </a:p>
          <a:p>
            <a:pPr lvl="1"/>
            <a:r>
              <a:rPr lang="en-CA" dirty="0" smtClean="0"/>
              <a:t>C: back in the same direction</a:t>
            </a:r>
            <a:endParaRPr lang="en-C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56792"/>
            <a:ext cx="342634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166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Applications of Total Internal Reflection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Binoculars</a:t>
            </a:r>
          </a:p>
          <a:p>
            <a:r>
              <a:rPr lang="en-CA" dirty="0" smtClean="0"/>
              <a:t>Retroreflectors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68960"/>
            <a:ext cx="27464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068960"/>
            <a:ext cx="374441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914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– </a:t>
            </a:r>
            <a:r>
              <a:rPr lang="en-CA" dirty="0" smtClean="0">
                <a:hlinkClick r:id="rId3"/>
              </a:rPr>
              <a:t>Optical Fibers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Contain </a:t>
            </a:r>
            <a:r>
              <a:rPr lang="en-CA" dirty="0"/>
              <a:t>a glass core surrounded by cladding made from another type of glass that has a lower index of refraction</a:t>
            </a:r>
            <a:r>
              <a:rPr lang="en-CA" dirty="0" smtClean="0"/>
              <a:t>.</a:t>
            </a:r>
          </a:p>
          <a:p>
            <a:r>
              <a:rPr lang="en-CA" dirty="0" smtClean="0"/>
              <a:t> </a:t>
            </a:r>
            <a:r>
              <a:rPr lang="en-CA" dirty="0"/>
              <a:t>Such fibres achieve total internal reflection, which allows data to be transmitted.</a:t>
            </a:r>
          </a:p>
          <a:p>
            <a:endParaRPr lang="en-CA" dirty="0" smtClean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792"/>
            <a:ext cx="2664183" cy="216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76750"/>
            <a:ext cx="3379291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868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Applications – Fibre Optics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624" y="1340768"/>
            <a:ext cx="4104456" cy="5328592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Telecommunications</a:t>
            </a:r>
          </a:p>
          <a:p>
            <a:pPr lvl="1"/>
            <a:r>
              <a:rPr lang="en-CA" dirty="0"/>
              <a:t>signals are not affected by electrical storms</a:t>
            </a:r>
          </a:p>
          <a:p>
            <a:pPr lvl="1"/>
            <a:r>
              <a:rPr lang="en-CA" dirty="0"/>
              <a:t> more signals can be carried with less energy loss</a:t>
            </a:r>
          </a:p>
          <a:p>
            <a:pPr lvl="1"/>
            <a:r>
              <a:rPr lang="en-CA" dirty="0"/>
              <a:t> the cables are smaller and </a:t>
            </a:r>
            <a:r>
              <a:rPr lang="en-CA" dirty="0" smtClean="0"/>
              <a:t>lighter</a:t>
            </a:r>
          </a:p>
          <a:p>
            <a:r>
              <a:rPr lang="en-CA" dirty="0" smtClean="0"/>
              <a:t>Medicine – Endoscopes</a:t>
            </a:r>
          </a:p>
          <a:p>
            <a:pPr lvl="1"/>
            <a:r>
              <a:rPr lang="en-CA" dirty="0" smtClean="0"/>
              <a:t>One </a:t>
            </a:r>
            <a:r>
              <a:rPr lang="en-CA" dirty="0"/>
              <a:t>bundle carries light into </a:t>
            </a:r>
            <a:r>
              <a:rPr lang="en-CA" dirty="0" smtClean="0"/>
              <a:t>the required area, </a:t>
            </a:r>
            <a:r>
              <a:rPr lang="en-CA" dirty="0"/>
              <a:t>while another bundle carries an image of the area back to a monitor. </a:t>
            </a:r>
            <a:endParaRPr lang="en-CA" dirty="0" smtClean="0"/>
          </a:p>
          <a:p>
            <a:endParaRPr lang="en-CA" dirty="0" smtClean="0"/>
          </a:p>
          <a:p>
            <a:pPr lvl="1"/>
            <a:endParaRPr lang="en-C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895" y="1248515"/>
            <a:ext cx="3155553" cy="203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62599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983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 smtClean="0"/>
              <a:t>Snell’s Law</a:t>
            </a:r>
            <a:endParaRPr lang="en-C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This is </a:t>
            </a:r>
            <a:r>
              <a:rPr lang="en-CA" dirty="0" smtClean="0"/>
              <a:t>the</a:t>
            </a:r>
            <a:r>
              <a:rPr lang="en-CA" dirty="0" smtClean="0"/>
              <a:t> </a:t>
            </a:r>
            <a:r>
              <a:rPr lang="en-CA" dirty="0" smtClean="0"/>
              <a:t>relationship between the angles of incidence and </a:t>
            </a:r>
            <a:r>
              <a:rPr lang="en-CA" dirty="0" smtClean="0"/>
              <a:t>refraction.  It applies </a:t>
            </a:r>
            <a:r>
              <a:rPr lang="en-CA" dirty="0" smtClean="0"/>
              <a:t>to refraction of light in any situation regardless of the media</a:t>
            </a:r>
          </a:p>
          <a:p>
            <a:endParaRPr lang="en-CA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824627"/>
              </p:ext>
            </p:extLst>
          </p:nvPr>
        </p:nvGraphicFramePr>
        <p:xfrm>
          <a:off x="323528" y="4546029"/>
          <a:ext cx="32686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3" imgW="1155600" imgH="215640" progId="Equation.3">
                  <p:embed/>
                </p:oleObj>
              </mc:Choice>
              <mc:Fallback>
                <p:oleObj name="Equation" r:id="rId3" imgW="11556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546029"/>
                        <a:ext cx="32686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8" descr="Snell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4782328" cy="296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7757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Refraction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a great </a:t>
            </a:r>
            <a:r>
              <a:rPr lang="en-US" dirty="0" smtClean="0">
                <a:hlinkClick r:id="rId3"/>
              </a:rPr>
              <a:t>video </a:t>
            </a:r>
            <a:r>
              <a:rPr lang="en-US" dirty="0" smtClean="0"/>
              <a:t>that reviews the concept of refraction we learned last class.  It also introduces the concepts of partial refraction &amp; total internal refraction.  </a:t>
            </a:r>
          </a:p>
          <a:p>
            <a:r>
              <a:rPr lang="en-US" dirty="0" smtClean="0"/>
              <a:t>You don’t need to know how to do </a:t>
            </a:r>
            <a:r>
              <a:rPr lang="en-US" dirty="0" smtClean="0"/>
              <a:t>calculations </a:t>
            </a:r>
            <a:r>
              <a:rPr lang="en-US" dirty="0" smtClean="0"/>
              <a:t>with Snell’s Law, but know that it can be used to predict the angle of refraction.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822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Partial Refraction and Reflection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447800"/>
            <a:ext cx="7560840" cy="1693029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O</a:t>
            </a:r>
            <a:r>
              <a:rPr lang="en-CA" dirty="0" smtClean="0"/>
              <a:t>ccurs </a:t>
            </a:r>
            <a:r>
              <a:rPr lang="en-CA" dirty="0"/>
              <a:t>as light reaches a </a:t>
            </a:r>
            <a:r>
              <a:rPr lang="en-CA" dirty="0" smtClean="0"/>
              <a:t>boundary between </a:t>
            </a:r>
            <a:r>
              <a:rPr lang="en-CA" dirty="0"/>
              <a:t>two </a:t>
            </a:r>
            <a:r>
              <a:rPr lang="en-CA" dirty="0" smtClean="0"/>
              <a:t>media</a:t>
            </a:r>
          </a:p>
          <a:p>
            <a:r>
              <a:rPr lang="en-CA" dirty="0" smtClean="0"/>
              <a:t> Some </a:t>
            </a:r>
            <a:r>
              <a:rPr lang="en-CA" dirty="0"/>
              <a:t>light is reflected  and some is </a:t>
            </a:r>
            <a:r>
              <a:rPr lang="en-CA" dirty="0" smtClean="0"/>
              <a:t>refracted</a:t>
            </a:r>
            <a:endParaRPr lang="en-CA" dirty="0"/>
          </a:p>
          <a:p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40829"/>
            <a:ext cx="4392488" cy="327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7" y="3140829"/>
            <a:ext cx="2916833" cy="326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996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/>
          <a:lstStyle/>
          <a:p>
            <a:r>
              <a:rPr lang="en-CA" dirty="0" smtClean="0"/>
              <a:t>Partial Reflection and Refraction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115616" y="1379984"/>
            <a:ext cx="4746117" cy="1832992"/>
          </a:xfrm>
        </p:spPr>
        <p:txBody>
          <a:bodyPr/>
          <a:lstStyle/>
          <a:p>
            <a:r>
              <a:rPr lang="en-CA" dirty="0"/>
              <a:t>As the angle of incidence increases more light will be reflected and less refracted. 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1268760"/>
            <a:ext cx="313184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46" y="2852936"/>
            <a:ext cx="237626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59493"/>
            <a:ext cx="237626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80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Rearview Mirror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435608" y="1523999"/>
            <a:ext cx="3928480" cy="5073353"/>
          </a:xfrm>
        </p:spPr>
        <p:txBody>
          <a:bodyPr>
            <a:normAutofit lnSpcReduction="10000"/>
          </a:bodyPr>
          <a:lstStyle/>
          <a:p>
            <a:r>
              <a:rPr lang="en-CA" dirty="0"/>
              <a:t>During daytime driving, the mirror is adjusted so the light that hits the mirror is directed at the driver’s eyes.</a:t>
            </a:r>
          </a:p>
          <a:p>
            <a:pPr marL="82296" indent="0">
              <a:buNone/>
            </a:pP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475656" y="3933056"/>
            <a:ext cx="3657600" cy="2470408"/>
          </a:xfrm>
        </p:spPr>
        <p:txBody>
          <a:bodyPr>
            <a:normAutofit lnSpcReduction="10000"/>
          </a:bodyPr>
          <a:lstStyle/>
          <a:p>
            <a:r>
              <a:rPr lang="en-CA" dirty="0"/>
              <a:t>At night, the driver can flip a switch that tilts the mirror, reducing the amount of light directed at the driver’s eyes.</a:t>
            </a:r>
          </a:p>
          <a:p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11967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66084"/>
            <a:ext cx="3048804" cy="193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149080"/>
            <a:ext cx="3048804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869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412776"/>
            <a:ext cx="7068277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339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sp>
        <p:nvSpPr>
          <p:cNvPr id="5" name="Content Placeholder 4"/>
          <p:cNvSpPr txBox="1">
            <a:spLocks noGrp="1"/>
          </p:cNvSpPr>
          <p:nvPr>
            <p:ph sz="half" idx="1"/>
          </p:nvPr>
        </p:nvSpPr>
        <p:spPr>
          <a:xfrm>
            <a:off x="1435608" y="1524000"/>
            <a:ext cx="7168840" cy="469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CA" sz="2400" b="1" dirty="0"/>
              <a:t>Critical </a:t>
            </a:r>
            <a:r>
              <a:rPr lang="en-CA" sz="2400" b="1" dirty="0" smtClean="0"/>
              <a:t>Angle:</a:t>
            </a:r>
            <a:r>
              <a:rPr lang="en-CA" sz="2400" dirty="0"/>
              <a:t> </a:t>
            </a:r>
            <a:r>
              <a:rPr lang="en-CA" sz="2400" dirty="0" smtClean="0"/>
              <a:t>angle of incidence that produces an angle of refraction of 90 </a:t>
            </a:r>
            <a:r>
              <a:rPr lang="en-CA" sz="2400" dirty="0" smtClean="0"/>
              <a:t>degrees</a:t>
            </a:r>
          </a:p>
          <a:p>
            <a:pPr marL="82296" indent="0">
              <a:buNone/>
              <a:defRPr/>
            </a:pPr>
            <a:endParaRPr lang="en-CA" sz="2400" dirty="0"/>
          </a:p>
          <a:p>
            <a:pPr>
              <a:defRPr/>
            </a:pPr>
            <a:r>
              <a:rPr lang="en-CA" sz="2400" b="1" dirty="0"/>
              <a:t>Total Internal Reflection (TIR):</a:t>
            </a:r>
            <a:endParaRPr lang="en-CA" sz="2400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occurs when the angle of incidence increases past the critical angle.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can </a:t>
            </a:r>
            <a:r>
              <a:rPr lang="en-CA" sz="2400" b="1" dirty="0"/>
              <a:t>ONLY</a:t>
            </a:r>
            <a:r>
              <a:rPr lang="en-CA" sz="2400" dirty="0"/>
              <a:t> occur when light travels from a </a:t>
            </a:r>
            <a:r>
              <a:rPr lang="en-CA" sz="2400" dirty="0" smtClean="0"/>
              <a:t>more </a:t>
            </a:r>
            <a:r>
              <a:rPr lang="en-CA" sz="2400" dirty="0"/>
              <a:t>dense medium to a less </a:t>
            </a:r>
            <a:r>
              <a:rPr lang="en-CA" sz="2400" dirty="0" smtClean="0"/>
              <a:t>dense medium</a:t>
            </a:r>
            <a:endParaRPr lang="en-CA" sz="2400" dirty="0"/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CA" sz="2400" dirty="0"/>
              <a:t>no longer any refraction and just reflection.</a:t>
            </a:r>
          </a:p>
          <a:p>
            <a:pPr marL="82296" indent="0">
              <a:buNone/>
              <a:defRPr/>
            </a:pPr>
            <a:endParaRPr lang="en-CA" sz="2400" i="1" dirty="0"/>
          </a:p>
          <a:p>
            <a:pPr marL="82296" indent="0">
              <a:buNone/>
              <a:defRPr/>
            </a:pPr>
            <a:endParaRPr lang="en-CA" sz="2400" i="1" dirty="0"/>
          </a:p>
        </p:txBody>
      </p:sp>
    </p:spTree>
    <p:extLst>
      <p:ext uri="{BB962C8B-B14F-4D97-AF65-F5344CB8AC3E}">
        <p14:creationId xmlns:p14="http://schemas.microsoft.com/office/powerpoint/2010/main" val="1492229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Total Internal Reflection</a:t>
            </a:r>
            <a:endParaRPr lang="en-C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3672408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8"/>
            <a:ext cx="3600400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44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273</TotalTime>
  <Words>431</Words>
  <Application>Microsoft Macintosh PowerPoint</Application>
  <PresentationFormat>On-screen Show (4:3)</PresentationFormat>
  <Paragraphs>46</Paragraphs>
  <Slides>13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Solstice</vt:lpstr>
      <vt:lpstr>Equation</vt:lpstr>
      <vt:lpstr>Partial Refraction and Total Internal Reflection</vt:lpstr>
      <vt:lpstr>Snell’s Law</vt:lpstr>
      <vt:lpstr>Review of Refraction</vt:lpstr>
      <vt:lpstr>Partial Refraction and Reflection</vt:lpstr>
      <vt:lpstr>Partial Reflection and Refraction</vt:lpstr>
      <vt:lpstr>Rearview Mirror</vt:lpstr>
      <vt:lpstr>Total Internal Reflection</vt:lpstr>
      <vt:lpstr>Total Internal Reflection</vt:lpstr>
      <vt:lpstr>Total Internal Reflection</vt:lpstr>
      <vt:lpstr>Total Internal Reflection</vt:lpstr>
      <vt:lpstr>Applications of Total Internal Reflection</vt:lpstr>
      <vt:lpstr>Applications – Optical Fibers</vt:lpstr>
      <vt:lpstr>Applications – Fibre Optics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 Refraction and Total Internal Reflection</dc:title>
  <dc:creator>naz</dc:creator>
  <cp:lastModifiedBy>rubina khan</cp:lastModifiedBy>
  <cp:revision>35</cp:revision>
  <dcterms:created xsi:type="dcterms:W3CDTF">2012-11-20T23:29:22Z</dcterms:created>
  <dcterms:modified xsi:type="dcterms:W3CDTF">2016-10-27T10:16:59Z</dcterms:modified>
</cp:coreProperties>
</file>